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725" autoAdjust="0"/>
  </p:normalViewPr>
  <p:slideViewPr>
    <p:cSldViewPr>
      <p:cViewPr>
        <p:scale>
          <a:sx n="51" d="100"/>
          <a:sy n="51" d="100"/>
        </p:scale>
        <p:origin x="2720" y="1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5/31/24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18" Type="http://schemas.openxmlformats.org/officeDocument/2006/relationships/image" Target="../media/image16.jpe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g"/><Relationship Id="rId5" Type="http://schemas.openxmlformats.org/officeDocument/2006/relationships/image" Target="../media/image3.emf"/><Relationship Id="rId15" Type="http://schemas.openxmlformats.org/officeDocument/2006/relationships/image" Target="../media/image13.jpe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emf"/><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solidFill>
                <a:schemeClr val="tx1"/>
              </a:solidFill>
              <a:latin typeface="Avenir" panose="02000503020000020003" pitchFamily="2" charset="0"/>
            </a:endParaRPr>
          </a:p>
        </p:txBody>
      </p:sp>
      <p:sp>
        <p:nvSpPr>
          <p:cNvPr id="2" name="TextBox 1"/>
          <p:cNvSpPr txBox="1"/>
          <p:nvPr/>
        </p:nvSpPr>
        <p:spPr>
          <a:xfrm>
            <a:off x="6415087" y="1095044"/>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latin typeface="Avenir" panose="02000503020000020003" pitchFamily="2" charset="0"/>
                <a:cs typeface="Arial Black" pitchFamily="18" charset="0"/>
              </a:rPr>
              <a:t>Heavy Photon Search</a:t>
            </a: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Thomas</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Jefferson</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National</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Facility</a:t>
            </a:r>
          </a:p>
        </p:txBody>
      </p:sp>
      <p:sp>
        <p:nvSpPr>
          <p:cNvPr id="11" name="Freeform 3"/>
          <p:cNvSpPr/>
          <p:nvPr/>
        </p:nvSpPr>
        <p:spPr>
          <a:xfrm>
            <a:off x="171000" y="4345247"/>
            <a:ext cx="16175500" cy="569827"/>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What are Heavy Photons?</a:t>
            </a:r>
            <a:endParaRPr lang="zh-CN" altLang="en-US" sz="3600" b="1" dirty="0">
              <a:latin typeface="Avenir" panose="02000503020000020003" pitchFamily="2" charset="0"/>
            </a:endParaRPr>
          </a:p>
        </p:txBody>
      </p:sp>
      <p:sp>
        <p:nvSpPr>
          <p:cNvPr id="76" name="Freeform 3">
            <a:extLst>
              <a:ext uri="{FF2B5EF4-FFF2-40B4-BE49-F238E27FC236}">
                <a16:creationId xmlns:a16="http://schemas.microsoft.com/office/drawing/2014/main" id="{8A9A152D-EE33-7C40-B60D-E35506F1BA8F}"/>
              </a:ext>
            </a:extLst>
          </p:cNvPr>
          <p:cNvSpPr/>
          <p:nvPr/>
        </p:nvSpPr>
        <p:spPr>
          <a:xfrm>
            <a:off x="16579848" y="4345250"/>
            <a:ext cx="13553231" cy="585343"/>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How are we searching for them?</a:t>
            </a:r>
            <a:endParaRPr lang="zh-CN" altLang="en-US" sz="3600" b="1" dirty="0">
              <a:latin typeface="Avenir" panose="02000503020000020003" pitchFamily="2" charset="0"/>
            </a:endParaRPr>
          </a:p>
        </p:txBody>
      </p:sp>
      <p:grpSp>
        <p:nvGrpSpPr>
          <p:cNvPr id="94" name="Group 93">
            <a:extLst>
              <a:ext uri="{FF2B5EF4-FFF2-40B4-BE49-F238E27FC236}">
                <a16:creationId xmlns:a16="http://schemas.microsoft.com/office/drawing/2014/main" id="{C13BEE0F-4138-9B4D-BD95-081D1AC29644}"/>
              </a:ext>
            </a:extLst>
          </p:cNvPr>
          <p:cNvGrpSpPr/>
          <p:nvPr/>
        </p:nvGrpSpPr>
        <p:grpSpPr>
          <a:xfrm>
            <a:off x="120650" y="15775863"/>
            <a:ext cx="9067800" cy="6468506"/>
            <a:chOff x="-11228" y="4411067"/>
            <a:chExt cx="10570046" cy="11431759"/>
          </a:xfrm>
        </p:grpSpPr>
        <p:sp>
          <p:nvSpPr>
            <p:cNvPr id="95" name="Freeform 3">
              <a:extLst>
                <a:ext uri="{FF2B5EF4-FFF2-40B4-BE49-F238E27FC236}">
                  <a16:creationId xmlns:a16="http://schemas.microsoft.com/office/drawing/2014/main" id="{3948DED3-E622-084A-B836-EB5755AC8277}"/>
                </a:ext>
              </a:extLst>
            </p:cNvPr>
            <p:cNvSpPr/>
            <p:nvPr/>
          </p:nvSpPr>
          <p:spPr>
            <a:xfrm>
              <a:off x="-11228" y="4411067"/>
              <a:ext cx="10570046" cy="1099060"/>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Did you know?</a:t>
              </a:r>
              <a:endParaRPr lang="zh-CN" altLang="en-US" sz="3600" b="1" dirty="0">
                <a:latin typeface="Avenir"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11228" y="5626099"/>
              <a:ext cx="10570046" cy="10216727"/>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555179" y="5246896"/>
            <a:ext cx="5791200" cy="4093428"/>
          </a:xfrm>
          <a:prstGeom prst="rect">
            <a:avLst/>
          </a:prstGeom>
          <a:noFill/>
        </p:spPr>
        <p:txBody>
          <a:bodyPr wrap="square" rtlCol="0">
            <a:spAutoFit/>
          </a:bodyPr>
          <a:lstStyle/>
          <a:p>
            <a:r>
              <a:rPr lang="en-US" sz="2000" dirty="0">
                <a:latin typeface="Avenir" panose="02000503020000020003" pitchFamily="2" charset="0"/>
              </a:rPr>
              <a:t>To understand what Heavy Photons are, we first need to understand what Dark Matter is.</a:t>
            </a:r>
          </a:p>
          <a:p>
            <a:pPr algn="just"/>
            <a:r>
              <a:rPr lang="en-US" sz="2000" dirty="0">
                <a:latin typeface="Avenir" panose="02000503020000020003" pitchFamily="2" charset="0"/>
              </a:rPr>
              <a:t>From cosmological observations (i.e., looking at the stars), we know that there must be more matter in our Universe than what we can see. One of these observations is that spiral galaxies rotate faster than we would expect them to based on the number of stars that make up the galaxy. If we assume that there is a sort of `invisible' matter in those galaxies in addition to the visible matter consisting of stars and alike, our theoretical predictions and actual observations match again.</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171000" y="16479250"/>
            <a:ext cx="8865050" cy="5632311"/>
          </a:xfrm>
          <a:prstGeom prst="rect">
            <a:avLst/>
          </a:prstGeom>
          <a:noFill/>
        </p:spPr>
        <p:txBody>
          <a:bodyPr wrap="square" rtlCol="0">
            <a:spAutoFit/>
          </a:bodyPr>
          <a:lstStyle/>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Each module in the SVT must be very light (less than an ounce!) and thin, so particles don't slow down and scatter in random directions.</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The SVT strips have a width smaller than the diameter of a human hair. And there are many of them! About 25000 strips are each connected to an electronic channel.</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The SLAC electronics design can read all SVT channels 42 millions times / second, all at the same time!</a:t>
            </a:r>
          </a:p>
          <a:p>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The SVT operates in a high magnetic field which is about 4 times stronger than magnetic fields that can erase credit cards or damage pacemakers.</a:t>
            </a:r>
          </a:p>
          <a:p>
            <a:endParaRPr lang="en-US" sz="2000" dirty="0">
              <a:latin typeface="Avenir" panose="02000503020000020003" pitchFamily="2" charset="0"/>
            </a:endParaRPr>
          </a:p>
          <a:p>
            <a:pPr marL="342900" indent="-342900">
              <a:buFont typeface="Arial" panose="020B0604020202020204" pitchFamily="34" charset="0"/>
              <a:buChar char="•"/>
            </a:pPr>
            <a:r>
              <a:rPr lang="en-US" sz="2000" b="1" dirty="0">
                <a:latin typeface="Avenir" panose="02000503020000020003" pitchFamily="2" charset="0"/>
              </a:rPr>
              <a:t>Best in class</a:t>
            </a:r>
            <a:r>
              <a:rPr lang="en-US" sz="2000" dirty="0">
                <a:latin typeface="Avenir" panose="02000503020000020003" pitchFamily="2" charset="0"/>
              </a:rPr>
              <a:t>:  Best in class: High amounts of radiation can damage silicon detectors. Closer to the electron beam, the detector has to withstand more radiation. Our SVT is the first to be located so close (\SI{0.5}{mm}) to a high luminosity electron beam.</a:t>
            </a:r>
          </a:p>
        </p:txBody>
      </p:sp>
      <p:pic>
        <p:nvPicPr>
          <p:cNvPr id="19" name="Picture 18" descr="Hps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9604" y="248316"/>
            <a:ext cx="7166962" cy="3583481"/>
          </a:xfrm>
          <a:prstGeom prst="rect">
            <a:avLst/>
          </a:prstGeom>
        </p:spPr>
      </p:pic>
      <p:pic>
        <p:nvPicPr>
          <p:cNvPr id="24" name="Picture 23" descr="A black and red text&#10;&#10;Description automatically generated">
            <a:extLst>
              <a:ext uri="{FF2B5EF4-FFF2-40B4-BE49-F238E27FC236}">
                <a16:creationId xmlns:a16="http://schemas.microsoft.com/office/drawing/2014/main" id="{2604BDD2-C173-2744-66DF-D55075AC22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97" y="850573"/>
            <a:ext cx="3065098" cy="2372979"/>
          </a:xfrm>
          <a:prstGeom prst="rect">
            <a:avLst/>
          </a:prstGeom>
        </p:spPr>
      </p:pic>
      <p:pic>
        <p:nvPicPr>
          <p:cNvPr id="17" name="Picture 16">
            <a:extLst>
              <a:ext uri="{FF2B5EF4-FFF2-40B4-BE49-F238E27FC236}">
                <a16:creationId xmlns:a16="http://schemas.microsoft.com/office/drawing/2014/main" id="{1502298A-512B-391D-9FFE-0764C08B70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69444" y="5420496"/>
            <a:ext cx="13431376" cy="7074034"/>
          </a:xfrm>
          <a:prstGeom prst="rect">
            <a:avLst/>
          </a:prstGeom>
        </p:spPr>
      </p:pic>
      <p:pic>
        <p:nvPicPr>
          <p:cNvPr id="22" name="Picture 21" descr="A logo with a red circle&#10;&#10;Description automatically generated">
            <a:extLst>
              <a:ext uri="{FF2B5EF4-FFF2-40B4-BE49-F238E27FC236}">
                <a16:creationId xmlns:a16="http://schemas.microsoft.com/office/drawing/2014/main" id="{1338E7DE-24A7-CFA4-B71F-E69BDD9DD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4450" y="1365304"/>
            <a:ext cx="4495834" cy="1404948"/>
          </a:xfrm>
          <a:prstGeom prst="rect">
            <a:avLst/>
          </a:prstGeom>
        </p:spPr>
      </p:pic>
      <p:sp>
        <p:nvSpPr>
          <p:cNvPr id="26" name="TextBox 25">
            <a:extLst>
              <a:ext uri="{FF2B5EF4-FFF2-40B4-BE49-F238E27FC236}">
                <a16:creationId xmlns:a16="http://schemas.microsoft.com/office/drawing/2014/main" id="{65DA667B-588D-8FD7-28A0-995009FB07A8}"/>
              </a:ext>
            </a:extLst>
          </p:cNvPr>
          <p:cNvSpPr txBox="1"/>
          <p:nvPr/>
        </p:nvSpPr>
        <p:spPr>
          <a:xfrm>
            <a:off x="7690110" y="11974778"/>
            <a:ext cx="8628062" cy="3477875"/>
          </a:xfrm>
          <a:prstGeom prst="rect">
            <a:avLst/>
          </a:prstGeom>
          <a:noFill/>
        </p:spPr>
        <p:txBody>
          <a:bodyPr wrap="square" rtlCol="0">
            <a:spAutoFit/>
          </a:bodyPr>
          <a:lstStyle/>
          <a:p>
            <a:pPr algn="just"/>
            <a:r>
              <a:rPr lang="en-US" sz="2000" dirty="0">
                <a:latin typeface="Avenir" panose="02000503020000020003" pitchFamily="2" charset="0"/>
              </a:rPr>
              <a:t>In fact, it turns out that we expect about 5 times more Dark Matter than regular matter in our Universe! But what is this mysterious Dark Matter? Currently, we only know that Dark Matter has mass and doesn't like to interact with regular matter. One theory about Dark Matter tells us that there could be a `Dark Sector'. You can imagine this Dark Sector as a universe existing parallel to ours with its own physical laws. In our theory of the Dark Sector, there is a `Heavy Photon' (sometimes `dark photon') that behaves so similarly to the real-world photon that it occasionally transforms into one. When this happens, the Heavy Photon can decay into an electron and a positron (the electron's anti-particle) which we can detect in our experiment.</a:t>
            </a:r>
          </a:p>
        </p:txBody>
      </p:sp>
      <p:pic>
        <p:nvPicPr>
          <p:cNvPr id="30" name="Picture 29" descr="A pie chart with text on it&#10;&#10;Description automatically generated">
            <a:extLst>
              <a:ext uri="{FF2B5EF4-FFF2-40B4-BE49-F238E27FC236}">
                <a16:creationId xmlns:a16="http://schemas.microsoft.com/office/drawing/2014/main" id="{266632FC-8320-1402-33EB-9F8F5C28F8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350" y="9383325"/>
            <a:ext cx="6126858" cy="6029061"/>
          </a:xfrm>
          <a:prstGeom prst="rect">
            <a:avLst/>
          </a:prstGeom>
        </p:spPr>
      </p:pic>
      <p:pic>
        <p:nvPicPr>
          <p:cNvPr id="34" name="Picture 33">
            <a:extLst>
              <a:ext uri="{FF2B5EF4-FFF2-40B4-BE49-F238E27FC236}">
                <a16:creationId xmlns:a16="http://schemas.microsoft.com/office/drawing/2014/main" id="{52633E40-4752-AACA-687E-64DF56667D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96365" y="5182293"/>
            <a:ext cx="9343121" cy="6451469"/>
          </a:xfrm>
          <a:prstGeom prst="rect">
            <a:avLst/>
          </a:prstGeom>
        </p:spPr>
      </p:pic>
      <p:sp>
        <p:nvSpPr>
          <p:cNvPr id="35" name="TextBox 34">
            <a:extLst>
              <a:ext uri="{FF2B5EF4-FFF2-40B4-BE49-F238E27FC236}">
                <a16:creationId xmlns:a16="http://schemas.microsoft.com/office/drawing/2014/main" id="{47BC221A-D572-55BF-6A27-131D6CFFEFCB}"/>
              </a:ext>
            </a:extLst>
          </p:cNvPr>
          <p:cNvSpPr txBox="1"/>
          <p:nvPr/>
        </p:nvSpPr>
        <p:spPr>
          <a:xfrm>
            <a:off x="17646650" y="12984433"/>
            <a:ext cx="5670544" cy="1938992"/>
          </a:xfrm>
          <a:prstGeom prst="rect">
            <a:avLst/>
          </a:prstGeom>
          <a:noFill/>
        </p:spPr>
        <p:txBody>
          <a:bodyPr wrap="square" rtlCol="0">
            <a:spAutoFit/>
          </a:bodyPr>
          <a:lstStyle/>
          <a:p>
            <a:pPr algn="just"/>
            <a:r>
              <a:rPr lang="en-US" sz="2000" dirty="0">
                <a:latin typeface="Avenir" panose="02000503020000020003" pitchFamily="2" charset="0"/>
              </a:rPr>
              <a:t>The Silicon Vertex Tracker (SVT) consists of multiple `Silicon Strip' sensors. Each time a particle passes through a sensor, it leaves behind some of its energy. As a result, we can measure where the particle passed through the sensor and connect the dots to find its path.</a:t>
            </a:r>
          </a:p>
        </p:txBody>
      </p:sp>
      <p:sp>
        <p:nvSpPr>
          <p:cNvPr id="36" name="TextBox 35">
            <a:extLst>
              <a:ext uri="{FF2B5EF4-FFF2-40B4-BE49-F238E27FC236}">
                <a16:creationId xmlns:a16="http://schemas.microsoft.com/office/drawing/2014/main" id="{6E1DD191-7BF9-C6FF-1E87-7E89FA0A3479}"/>
              </a:ext>
            </a:extLst>
          </p:cNvPr>
          <p:cNvSpPr txBox="1"/>
          <p:nvPr/>
        </p:nvSpPr>
        <p:spPr>
          <a:xfrm>
            <a:off x="25342850" y="13366139"/>
            <a:ext cx="4432392" cy="2246769"/>
          </a:xfrm>
          <a:prstGeom prst="rect">
            <a:avLst/>
          </a:prstGeom>
          <a:noFill/>
        </p:spPr>
        <p:txBody>
          <a:bodyPr wrap="square" rtlCol="0">
            <a:spAutoFit/>
          </a:bodyPr>
          <a:lstStyle/>
          <a:p>
            <a:pPr algn="just"/>
            <a:r>
              <a:rPr lang="en-US" sz="2000" dirty="0">
                <a:latin typeface="Avenir" panose="02000503020000020003" pitchFamily="2" charset="0"/>
              </a:rPr>
              <a:t>The Electromagnetic Calorimeter (ECAL) consists of 442 lead-tungstate crystals. In these crystals, the energy of particles gets converted to UV light. By measuring how much light is created we can determine the particle's energy.</a:t>
            </a:r>
          </a:p>
        </p:txBody>
      </p:sp>
      <p:grpSp>
        <p:nvGrpSpPr>
          <p:cNvPr id="37" name="Group 36">
            <a:extLst>
              <a:ext uri="{FF2B5EF4-FFF2-40B4-BE49-F238E27FC236}">
                <a16:creationId xmlns:a16="http://schemas.microsoft.com/office/drawing/2014/main" id="{3C391B4C-6316-8CE4-91D2-E979293B014B}"/>
              </a:ext>
            </a:extLst>
          </p:cNvPr>
          <p:cNvGrpSpPr/>
          <p:nvPr/>
        </p:nvGrpSpPr>
        <p:grpSpPr>
          <a:xfrm>
            <a:off x="9329537" y="15775864"/>
            <a:ext cx="20756394" cy="14230102"/>
            <a:chOff x="-11228" y="4906292"/>
            <a:chExt cx="9602236" cy="10936534"/>
          </a:xfrm>
        </p:grpSpPr>
        <p:sp>
          <p:nvSpPr>
            <p:cNvPr id="39" name="Freeform 3">
              <a:extLst>
                <a:ext uri="{FF2B5EF4-FFF2-40B4-BE49-F238E27FC236}">
                  <a16:creationId xmlns:a16="http://schemas.microsoft.com/office/drawing/2014/main" id="{EC889450-0087-9ACE-FAF7-308B4F8CE2B8}"/>
                </a:ext>
              </a:extLst>
            </p:cNvPr>
            <p:cNvSpPr/>
            <p:nvPr/>
          </p:nvSpPr>
          <p:spPr>
            <a:xfrm>
              <a:off x="-11228" y="4906292"/>
              <a:ext cx="9602236" cy="495364"/>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Working on HPS</a:t>
              </a:r>
              <a:endParaRPr lang="zh-CN" altLang="en-US" sz="3600" b="1" dirty="0">
                <a:latin typeface="Avenir" panose="02000503020000020003" pitchFamily="2" charset="0"/>
              </a:endParaRPr>
            </a:p>
          </p:txBody>
        </p:sp>
        <p:sp>
          <p:nvSpPr>
            <p:cNvPr id="41" name="Rectangle 40">
              <a:extLst>
                <a:ext uri="{FF2B5EF4-FFF2-40B4-BE49-F238E27FC236}">
                  <a16:creationId xmlns:a16="http://schemas.microsoft.com/office/drawing/2014/main" id="{D075CA9D-E639-EA25-1390-8C2A468DCD1A}"/>
                </a:ext>
              </a:extLst>
            </p:cNvPr>
            <p:cNvSpPr/>
            <p:nvPr/>
          </p:nvSpPr>
          <p:spPr>
            <a:xfrm>
              <a:off x="-11228" y="5626099"/>
              <a:ext cx="9602236" cy="10216727"/>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endParaRPr>
            </a:p>
          </p:txBody>
        </p:sp>
      </p:grpSp>
      <p:grpSp>
        <p:nvGrpSpPr>
          <p:cNvPr id="42" name="Group 41">
            <a:extLst>
              <a:ext uri="{FF2B5EF4-FFF2-40B4-BE49-F238E27FC236}">
                <a16:creationId xmlns:a16="http://schemas.microsoft.com/office/drawing/2014/main" id="{22850C6D-F842-0146-7BFE-C0A72D266487}"/>
              </a:ext>
            </a:extLst>
          </p:cNvPr>
          <p:cNvGrpSpPr/>
          <p:nvPr/>
        </p:nvGrpSpPr>
        <p:grpSpPr>
          <a:xfrm>
            <a:off x="120650" y="22485131"/>
            <a:ext cx="9067800" cy="7520835"/>
            <a:chOff x="-69919" y="4779396"/>
            <a:chExt cx="10570046" cy="10929323"/>
          </a:xfrm>
        </p:grpSpPr>
        <p:sp>
          <p:nvSpPr>
            <p:cNvPr id="43" name="Freeform 3">
              <a:extLst>
                <a:ext uri="{FF2B5EF4-FFF2-40B4-BE49-F238E27FC236}">
                  <a16:creationId xmlns:a16="http://schemas.microsoft.com/office/drawing/2014/main" id="{B381196D-49E7-85D1-2155-AF6FDCD265E3}"/>
                </a:ext>
              </a:extLst>
            </p:cNvPr>
            <p:cNvSpPr/>
            <p:nvPr/>
          </p:nvSpPr>
          <p:spPr>
            <a:xfrm>
              <a:off x="-69919" y="4779396"/>
              <a:ext cx="10570046" cy="841463"/>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Contributing Institutions</a:t>
              </a:r>
              <a:endParaRPr lang="zh-CN" altLang="en-US" sz="3600" b="1" dirty="0">
                <a:latin typeface="Avenir" panose="02000503020000020003" pitchFamily="2" charset="0"/>
              </a:endParaRPr>
            </a:p>
          </p:txBody>
        </p:sp>
        <p:sp>
          <p:nvSpPr>
            <p:cNvPr id="44" name="Rectangle 43">
              <a:extLst>
                <a:ext uri="{FF2B5EF4-FFF2-40B4-BE49-F238E27FC236}">
                  <a16:creationId xmlns:a16="http://schemas.microsoft.com/office/drawing/2014/main" id="{6A24F5C2-CB76-FB7F-2EFC-9BA8D0B03BE8}"/>
                </a:ext>
              </a:extLst>
            </p:cNvPr>
            <p:cNvSpPr/>
            <p:nvPr/>
          </p:nvSpPr>
          <p:spPr>
            <a:xfrm>
              <a:off x="-11228" y="5746833"/>
              <a:ext cx="10511355" cy="996188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endParaRPr>
            </a:p>
          </p:txBody>
        </p:sp>
      </p:grpSp>
      <p:sp>
        <p:nvSpPr>
          <p:cNvPr id="45" name="TextBox 44">
            <a:extLst>
              <a:ext uri="{FF2B5EF4-FFF2-40B4-BE49-F238E27FC236}">
                <a16:creationId xmlns:a16="http://schemas.microsoft.com/office/drawing/2014/main" id="{F02CC8D0-E5E7-6615-394A-F3CE0B2742D0}"/>
              </a:ext>
            </a:extLst>
          </p:cNvPr>
          <p:cNvSpPr txBox="1"/>
          <p:nvPr/>
        </p:nvSpPr>
        <p:spPr>
          <a:xfrm>
            <a:off x="349250" y="23304932"/>
            <a:ext cx="8001034" cy="1015663"/>
          </a:xfrm>
          <a:prstGeom prst="rect">
            <a:avLst/>
          </a:prstGeom>
          <a:noFill/>
        </p:spPr>
        <p:txBody>
          <a:bodyPr wrap="square" rtlCol="0">
            <a:spAutoFit/>
          </a:bodyPr>
          <a:lstStyle/>
          <a:p>
            <a:r>
              <a:rPr lang="en-US" sz="2000" dirty="0">
                <a:latin typeface="Avenir" panose="02000503020000020003" pitchFamily="2" charset="0"/>
              </a:rPr>
              <a:t>Finding dark matter is a communal effort: professors, staff and project scientists, graduate and summer students from around the world work together to discover Heavy Photons.</a:t>
            </a:r>
          </a:p>
        </p:txBody>
      </p:sp>
      <p:pic>
        <p:nvPicPr>
          <p:cNvPr id="47" name="Picture 46">
            <a:extLst>
              <a:ext uri="{FF2B5EF4-FFF2-40B4-BE49-F238E27FC236}">
                <a16:creationId xmlns:a16="http://schemas.microsoft.com/office/drawing/2014/main" id="{70EC1E19-1331-1EDC-8840-79C4AB4A2D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7350" y="24371300"/>
            <a:ext cx="4267200" cy="5645833"/>
          </a:xfrm>
          <a:prstGeom prst="rect">
            <a:avLst/>
          </a:prstGeom>
        </p:spPr>
      </p:pic>
      <p:sp>
        <p:nvSpPr>
          <p:cNvPr id="48" name="TextBox 47">
            <a:extLst>
              <a:ext uri="{FF2B5EF4-FFF2-40B4-BE49-F238E27FC236}">
                <a16:creationId xmlns:a16="http://schemas.microsoft.com/office/drawing/2014/main" id="{342256F1-C005-5EBF-7716-A41F943B70DD}"/>
              </a:ext>
            </a:extLst>
          </p:cNvPr>
          <p:cNvSpPr txBox="1"/>
          <p:nvPr/>
        </p:nvSpPr>
        <p:spPr>
          <a:xfrm>
            <a:off x="5349886" y="25171562"/>
            <a:ext cx="3505200" cy="4401205"/>
          </a:xfrm>
          <a:prstGeom prst="rect">
            <a:avLst/>
          </a:prstGeom>
          <a:noFill/>
        </p:spPr>
        <p:txBody>
          <a:bodyPr wrap="square" rtlCol="0">
            <a:spAutoFit/>
          </a:bodyPr>
          <a:lstStyle/>
          <a:p>
            <a:pPr marL="457200" indent="-457200">
              <a:buAutoNum type="arabicPeriod"/>
            </a:pPr>
            <a:r>
              <a:rPr lang="en-US" sz="2000" dirty="0">
                <a:latin typeface="Avenir" panose="02000503020000020003" pitchFamily="2" charset="0"/>
              </a:rPr>
              <a:t>SLAC</a:t>
            </a:r>
          </a:p>
          <a:p>
            <a:pPr marL="457200" indent="-457200">
              <a:buAutoNum type="arabicPeriod"/>
            </a:pPr>
            <a:r>
              <a:rPr lang="en-US" sz="2000" dirty="0">
                <a:latin typeface="Avenir" panose="02000503020000020003" pitchFamily="2" charset="0"/>
              </a:rPr>
              <a:t>Stanford</a:t>
            </a:r>
          </a:p>
          <a:p>
            <a:pPr marL="457200" indent="-457200">
              <a:buAutoNum type="arabicPeriod"/>
            </a:pPr>
            <a:r>
              <a:rPr lang="en-US" sz="2000" dirty="0">
                <a:latin typeface="Avenir" panose="02000503020000020003" pitchFamily="2" charset="0"/>
              </a:rPr>
              <a:t>University of California, Santa Cruz</a:t>
            </a:r>
          </a:p>
          <a:p>
            <a:pPr marL="457200" indent="-457200">
              <a:buAutoNum type="arabicPeriod"/>
            </a:pPr>
            <a:r>
              <a:rPr lang="en-US" sz="2000" dirty="0">
                <a:latin typeface="Avenir" panose="02000503020000020003" pitchFamily="2" charset="0"/>
              </a:rPr>
              <a:t>Stony Brook</a:t>
            </a:r>
          </a:p>
          <a:p>
            <a:pPr marL="457200" indent="-457200">
              <a:buAutoNum type="arabicPeriod"/>
            </a:pPr>
            <a:r>
              <a:rPr lang="en-US" sz="2000" dirty="0">
                <a:latin typeface="Avenir" panose="02000503020000020003" pitchFamily="2" charset="0"/>
              </a:rPr>
              <a:t>University of New Hampshire</a:t>
            </a:r>
          </a:p>
          <a:p>
            <a:pPr marL="457200" indent="-457200">
              <a:buAutoNum type="arabicPeriod"/>
            </a:pPr>
            <a:r>
              <a:rPr lang="en-US" sz="2000" dirty="0">
                <a:latin typeface="Avenir" panose="02000503020000020003" pitchFamily="2" charset="0"/>
              </a:rPr>
              <a:t>University of Glasgow</a:t>
            </a:r>
          </a:p>
          <a:p>
            <a:pPr marL="457200" indent="-457200">
              <a:buAutoNum type="arabicPeriod"/>
            </a:pPr>
            <a:r>
              <a:rPr lang="en-US" sz="2000" dirty="0" err="1">
                <a:latin typeface="Avenir" panose="02000503020000020003" pitchFamily="2" charset="0"/>
              </a:rPr>
              <a:t>Institut</a:t>
            </a:r>
            <a:r>
              <a:rPr lang="en-US" sz="2000" dirty="0">
                <a:latin typeface="Avenir" panose="02000503020000020003" pitchFamily="2" charset="0"/>
              </a:rPr>
              <a:t> de Physique </a:t>
            </a:r>
            <a:r>
              <a:rPr lang="en-US" sz="2000" dirty="0" err="1">
                <a:latin typeface="Avenir" panose="02000503020000020003" pitchFamily="2" charset="0"/>
              </a:rPr>
              <a:t>Nucleaire</a:t>
            </a:r>
            <a:r>
              <a:rPr lang="en-US" sz="2000" dirty="0">
                <a:latin typeface="Avenir" panose="02000503020000020003" pitchFamily="2" charset="0"/>
              </a:rPr>
              <a:t> d’Orsay</a:t>
            </a:r>
          </a:p>
          <a:p>
            <a:pPr marL="457200" indent="-457200">
              <a:buAutoNum type="arabicPeriod"/>
            </a:pPr>
            <a:r>
              <a:rPr lang="en-US" sz="2000" dirty="0">
                <a:latin typeface="Avenir" panose="02000503020000020003" pitchFamily="2" charset="0"/>
              </a:rPr>
              <a:t>13 Italian </a:t>
            </a:r>
            <a:r>
              <a:rPr lang="en-US" sz="2000" dirty="0" err="1">
                <a:latin typeface="Avenir" panose="02000503020000020003" pitchFamily="2" charset="0"/>
              </a:rPr>
              <a:t>Istituto</a:t>
            </a:r>
            <a:r>
              <a:rPr lang="en-US" sz="2000" dirty="0">
                <a:latin typeface="Avenir" panose="02000503020000020003" pitchFamily="2" charset="0"/>
              </a:rPr>
              <a:t> di </a:t>
            </a:r>
            <a:r>
              <a:rPr lang="en-US" sz="2000" dirty="0" err="1">
                <a:latin typeface="Avenir" panose="02000503020000020003" pitchFamily="2" charset="0"/>
              </a:rPr>
              <a:t>Fisica</a:t>
            </a:r>
            <a:r>
              <a:rPr lang="en-US" sz="2000" dirty="0">
                <a:latin typeface="Avenir" panose="02000503020000020003" pitchFamily="2" charset="0"/>
              </a:rPr>
              <a:t> </a:t>
            </a:r>
            <a:r>
              <a:rPr lang="en-US" sz="2000" dirty="0" err="1">
                <a:latin typeface="Avenir" panose="02000503020000020003" pitchFamily="2" charset="0"/>
              </a:rPr>
              <a:t>Nucleare</a:t>
            </a:r>
            <a:endParaRPr lang="en-US" sz="2000" dirty="0">
              <a:latin typeface="Avenir" panose="02000503020000020003" pitchFamily="2" charset="0"/>
            </a:endParaRPr>
          </a:p>
          <a:p>
            <a:pPr marL="457200" indent="-457200">
              <a:buAutoNum type="arabicPeriod"/>
            </a:pPr>
            <a:r>
              <a:rPr lang="en-US" sz="2000" dirty="0" err="1">
                <a:latin typeface="Avenir" panose="02000503020000020003" pitchFamily="2" charset="0"/>
              </a:rPr>
              <a:t>Alikhanyan</a:t>
            </a:r>
            <a:r>
              <a:rPr lang="en-US" sz="2000" dirty="0">
                <a:latin typeface="Avenir" panose="02000503020000020003" pitchFamily="2" charset="0"/>
              </a:rPr>
              <a:t> National Science Laboratory</a:t>
            </a:r>
          </a:p>
        </p:txBody>
      </p:sp>
      <p:pic>
        <p:nvPicPr>
          <p:cNvPr id="51" name="Picture 50">
            <a:extLst>
              <a:ext uri="{FF2B5EF4-FFF2-40B4-BE49-F238E27FC236}">
                <a16:creationId xmlns:a16="http://schemas.microsoft.com/office/drawing/2014/main" id="{63F64129-E487-8252-B6B8-3A63E3B311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27643" y="17004084"/>
            <a:ext cx="5782515" cy="4112758"/>
          </a:xfrm>
          <a:prstGeom prst="rect">
            <a:avLst/>
          </a:prstGeom>
        </p:spPr>
      </p:pic>
      <p:pic>
        <p:nvPicPr>
          <p:cNvPr id="53" name="Picture 52" descr="A person holding a computer&#10;&#10;Description automatically generated">
            <a:extLst>
              <a:ext uri="{FF2B5EF4-FFF2-40B4-BE49-F238E27FC236}">
                <a16:creationId xmlns:a16="http://schemas.microsoft.com/office/drawing/2014/main" id="{2C8DDFF1-3979-7177-E853-C52C9F36D45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81301" y="25152490"/>
            <a:ext cx="5728857" cy="3738293"/>
          </a:xfrm>
          <a:prstGeom prst="rect">
            <a:avLst/>
          </a:prstGeom>
        </p:spPr>
      </p:pic>
      <p:pic>
        <p:nvPicPr>
          <p:cNvPr id="55" name="Picture 54" descr="A person wearing a white hard hat and gloves&#10;&#10;Description automatically generated">
            <a:extLst>
              <a:ext uri="{FF2B5EF4-FFF2-40B4-BE49-F238E27FC236}">
                <a16:creationId xmlns:a16="http://schemas.microsoft.com/office/drawing/2014/main" id="{22B35F0E-0EB2-15BA-B497-4FB82634E6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58289" y="21181991"/>
            <a:ext cx="5728857" cy="3874329"/>
          </a:xfrm>
          <a:prstGeom prst="rect">
            <a:avLst/>
          </a:prstGeom>
        </p:spPr>
      </p:pic>
      <p:sp>
        <p:nvSpPr>
          <p:cNvPr id="56" name="TextBox 55">
            <a:extLst>
              <a:ext uri="{FF2B5EF4-FFF2-40B4-BE49-F238E27FC236}">
                <a16:creationId xmlns:a16="http://schemas.microsoft.com/office/drawing/2014/main" id="{F6AE7530-7173-3DBC-BAA4-27CCF3AC1A29}"/>
              </a:ext>
            </a:extLst>
          </p:cNvPr>
          <p:cNvSpPr txBox="1"/>
          <p:nvPr/>
        </p:nvSpPr>
        <p:spPr>
          <a:xfrm>
            <a:off x="9481301" y="29046469"/>
            <a:ext cx="5782515" cy="1015663"/>
          </a:xfrm>
          <a:prstGeom prst="rect">
            <a:avLst/>
          </a:prstGeom>
          <a:noFill/>
        </p:spPr>
        <p:txBody>
          <a:bodyPr wrap="square" rtlCol="0">
            <a:spAutoFit/>
          </a:bodyPr>
          <a:lstStyle/>
          <a:p>
            <a:r>
              <a:rPr lang="en-US" sz="2000" dirty="0">
                <a:latin typeface="Avenir" panose="02000503020000020003" pitchFamily="2" charset="0"/>
              </a:rPr>
              <a:t>Top: ECAL assembly. Middle: Our detector (human for scale). Bottom: Grad students at the American Physics Society meeting</a:t>
            </a:r>
          </a:p>
        </p:txBody>
      </p:sp>
      <p:pic>
        <p:nvPicPr>
          <p:cNvPr id="59" name="Picture 58">
            <a:extLst>
              <a:ext uri="{FF2B5EF4-FFF2-40B4-BE49-F238E27FC236}">
                <a16:creationId xmlns:a16="http://schemas.microsoft.com/office/drawing/2014/main" id="{E7C5FEF4-3EBA-97D6-7E80-3E1C31EA11DE}"/>
              </a:ext>
            </a:extLst>
          </p:cNvPr>
          <p:cNvPicPr>
            <a:picLocks noChangeAspect="1"/>
          </p:cNvPicPr>
          <p:nvPr/>
        </p:nvPicPr>
        <p:blipFill rotWithShape="1">
          <a:blip r:embed="rId13">
            <a:extLst>
              <a:ext uri="{28A0092B-C50C-407E-A947-70E740481C1C}">
                <a14:useLocalDpi xmlns:a14="http://schemas.microsoft.com/office/drawing/2010/main" val="0"/>
              </a:ext>
            </a:extLst>
          </a:blip>
          <a:srcRect l="16005" r="7266"/>
          <a:stretch/>
        </p:blipFill>
        <p:spPr>
          <a:xfrm rot="5400000">
            <a:off x="17258933" y="21231572"/>
            <a:ext cx="5844309" cy="9509506"/>
          </a:xfrm>
          <a:prstGeom prst="rect">
            <a:avLst/>
          </a:prstGeom>
        </p:spPr>
      </p:pic>
      <p:pic>
        <p:nvPicPr>
          <p:cNvPr id="64" name="Picture 63" descr="A group of men wearing white hardhats and face masks&#10;&#10;Description automatically generated">
            <a:extLst>
              <a:ext uri="{FF2B5EF4-FFF2-40B4-BE49-F238E27FC236}">
                <a16:creationId xmlns:a16="http://schemas.microsoft.com/office/drawing/2014/main" id="{FB3989FE-FEA4-4373-24E8-033FBBB9B04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038050" y="17004084"/>
            <a:ext cx="4818797" cy="4967491"/>
          </a:xfrm>
          <a:prstGeom prst="rect">
            <a:avLst/>
          </a:prstGeom>
        </p:spPr>
      </p:pic>
      <p:pic>
        <p:nvPicPr>
          <p:cNvPr id="66" name="Picture 65" descr="A person in a white coat and plastic hat working on a computer&#10;&#10;Description automatically generated with medium confidence">
            <a:extLst>
              <a:ext uri="{FF2B5EF4-FFF2-40B4-BE49-F238E27FC236}">
                <a16:creationId xmlns:a16="http://schemas.microsoft.com/office/drawing/2014/main" id="{1FF36957-084E-22C3-B485-BC8B416E4A4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038050" y="22122472"/>
            <a:ext cx="4876799" cy="6931940"/>
          </a:xfrm>
          <a:prstGeom prst="rect">
            <a:avLst/>
          </a:prstGeom>
        </p:spPr>
      </p:pic>
      <p:sp>
        <p:nvSpPr>
          <p:cNvPr id="67" name="TextBox 66">
            <a:extLst>
              <a:ext uri="{FF2B5EF4-FFF2-40B4-BE49-F238E27FC236}">
                <a16:creationId xmlns:a16="http://schemas.microsoft.com/office/drawing/2014/main" id="{709A8220-4113-CEA2-57DE-3168323D629B}"/>
              </a:ext>
            </a:extLst>
          </p:cNvPr>
          <p:cNvSpPr txBox="1"/>
          <p:nvPr/>
        </p:nvSpPr>
        <p:spPr>
          <a:xfrm>
            <a:off x="25817123" y="29200357"/>
            <a:ext cx="4561659" cy="707886"/>
          </a:xfrm>
          <a:prstGeom prst="rect">
            <a:avLst/>
          </a:prstGeom>
          <a:noFill/>
        </p:spPr>
        <p:txBody>
          <a:bodyPr wrap="square" rtlCol="0">
            <a:spAutoFit/>
          </a:bodyPr>
          <a:lstStyle/>
          <a:p>
            <a:r>
              <a:rPr lang="en-US" sz="2000" dirty="0">
                <a:latin typeface="Avenir" panose="02000503020000020003" pitchFamily="2" charset="0"/>
              </a:rPr>
              <a:t>Top: SVT installation. </a:t>
            </a:r>
          </a:p>
          <a:p>
            <a:r>
              <a:rPr lang="en-US" sz="2000" dirty="0">
                <a:latin typeface="Avenir" panose="02000503020000020003" pitchFamily="2" charset="0"/>
              </a:rPr>
              <a:t>Bottom: Building the SVT</a:t>
            </a:r>
          </a:p>
        </p:txBody>
      </p:sp>
      <p:sp>
        <p:nvSpPr>
          <p:cNvPr id="68" name="TextBox 67">
            <a:extLst>
              <a:ext uri="{FF2B5EF4-FFF2-40B4-BE49-F238E27FC236}">
                <a16:creationId xmlns:a16="http://schemas.microsoft.com/office/drawing/2014/main" id="{34CD6B11-AE2E-4688-0C9B-B05DE5277737}"/>
              </a:ext>
            </a:extLst>
          </p:cNvPr>
          <p:cNvSpPr txBox="1"/>
          <p:nvPr/>
        </p:nvSpPr>
        <p:spPr>
          <a:xfrm>
            <a:off x="17870103" y="29403412"/>
            <a:ext cx="4561659" cy="400110"/>
          </a:xfrm>
          <a:prstGeom prst="rect">
            <a:avLst/>
          </a:prstGeom>
          <a:noFill/>
        </p:spPr>
        <p:txBody>
          <a:bodyPr wrap="square" rtlCol="0">
            <a:spAutoFit/>
          </a:bodyPr>
          <a:lstStyle/>
          <a:p>
            <a:r>
              <a:rPr lang="en-US" sz="2000" dirty="0">
                <a:latin typeface="Avenir" panose="02000503020000020003" pitchFamily="2" charset="0"/>
              </a:rPr>
              <a:t>Brain surgery? No, SVT construction.</a:t>
            </a:r>
          </a:p>
        </p:txBody>
      </p:sp>
      <p:sp>
        <p:nvSpPr>
          <p:cNvPr id="69" name="TextBox 68">
            <a:extLst>
              <a:ext uri="{FF2B5EF4-FFF2-40B4-BE49-F238E27FC236}">
                <a16:creationId xmlns:a16="http://schemas.microsoft.com/office/drawing/2014/main" id="{769DDFA8-8499-0163-DB9B-DCB01DA1A248}"/>
              </a:ext>
            </a:extLst>
          </p:cNvPr>
          <p:cNvSpPr txBox="1"/>
          <p:nvPr/>
        </p:nvSpPr>
        <p:spPr>
          <a:xfrm>
            <a:off x="15817849" y="17145641"/>
            <a:ext cx="8640763" cy="5324535"/>
          </a:xfrm>
          <a:prstGeom prst="rect">
            <a:avLst/>
          </a:prstGeom>
          <a:noFill/>
        </p:spPr>
        <p:txBody>
          <a:bodyPr wrap="square" rtlCol="0">
            <a:spAutoFit/>
          </a:bodyPr>
          <a:lstStyle/>
          <a:p>
            <a:pPr algn="just"/>
            <a:r>
              <a:rPr lang="en-US" sz="2000" dirty="0">
                <a:latin typeface="Avenir" panose="02000503020000020003" pitchFamily="2" charset="0"/>
              </a:rPr>
              <a:t>When running a particle physics experiment, there are many different things to do:</a:t>
            </a:r>
          </a:p>
          <a:p>
            <a:pPr algn="just"/>
            <a:endParaRPr lang="en-US" sz="2000" dirty="0">
              <a:latin typeface="Avenir" panose="02000503020000020003" pitchFamily="2" charset="0"/>
            </a:endParaRPr>
          </a:p>
          <a:p>
            <a:pPr marL="342900" indent="-342900" algn="just">
              <a:buFont typeface="Arial" panose="020B0604020202020204" pitchFamily="34" charset="0"/>
              <a:buChar char="•"/>
            </a:pPr>
            <a:r>
              <a:rPr lang="en-US" sz="2000" b="1" dirty="0">
                <a:latin typeface="Avenir" panose="02000503020000020003" pitchFamily="2" charset="0"/>
              </a:rPr>
              <a:t>Design and build the detector</a:t>
            </a:r>
            <a:r>
              <a:rPr lang="en-US" sz="2000" dirty="0">
                <a:latin typeface="Avenir" panose="02000503020000020003" pitchFamily="2" charset="0"/>
              </a:rPr>
              <a:t>: Starting in 2013, the HPS Collaboration came together to design and build the experimental setup that we are working with today.</a:t>
            </a:r>
          </a:p>
          <a:p>
            <a:pPr marL="342900" indent="-342900" algn="just">
              <a:buFont typeface="Arial" panose="020B0604020202020204" pitchFamily="34" charset="0"/>
              <a:buChar char="•"/>
            </a:pPr>
            <a:endParaRPr lang="en-US" sz="2000" dirty="0">
              <a:latin typeface="Avenir" panose="02000503020000020003" pitchFamily="2" charset="0"/>
            </a:endParaRPr>
          </a:p>
          <a:p>
            <a:pPr marL="342900" indent="-342900" algn="just">
              <a:buFont typeface="Arial" panose="020B0604020202020204" pitchFamily="34" charset="0"/>
              <a:buChar char="•"/>
            </a:pPr>
            <a:r>
              <a:rPr lang="en-US" sz="2000" b="1" dirty="0">
                <a:latin typeface="Avenir" panose="02000503020000020003" pitchFamily="2" charset="0"/>
              </a:rPr>
              <a:t>Run the experiment</a:t>
            </a:r>
            <a:r>
              <a:rPr lang="en-US" sz="2000" dirty="0">
                <a:latin typeface="Avenir" panose="02000503020000020003" pitchFamily="2" charset="0"/>
              </a:rPr>
              <a:t>: Data is taken non-stop in week-long periods called `runs'. During a run, we must monitor our setup and fix it if necessary.</a:t>
            </a:r>
          </a:p>
          <a:p>
            <a:pPr marL="342900" indent="-342900" algn="just">
              <a:buFont typeface="Arial" panose="020B0604020202020204" pitchFamily="34" charset="0"/>
              <a:buChar char="•"/>
            </a:pPr>
            <a:endParaRPr lang="en-US" sz="2000" dirty="0">
              <a:latin typeface="Avenir" panose="02000503020000020003" pitchFamily="2" charset="0"/>
            </a:endParaRPr>
          </a:p>
          <a:p>
            <a:pPr marL="342900" indent="-342900" algn="just">
              <a:buFont typeface="Arial" panose="020B0604020202020204" pitchFamily="34" charset="0"/>
              <a:buChar char="•"/>
            </a:pPr>
            <a:r>
              <a:rPr lang="en-US" sz="2000" b="1" dirty="0">
                <a:latin typeface="Avenir" panose="02000503020000020003" pitchFamily="2" charset="0"/>
              </a:rPr>
              <a:t>Data analysis</a:t>
            </a:r>
            <a:r>
              <a:rPr lang="en-US" sz="2000" dirty="0">
                <a:latin typeface="Avenir" panose="02000503020000020003" pitchFamily="2" charset="0"/>
              </a:rPr>
              <a:t>: Once the data is taken, we must analyze it. We work on this with specialized software, some of which we designed and code ourselves.</a:t>
            </a:r>
          </a:p>
          <a:p>
            <a:pPr marL="342900" indent="-342900" algn="just">
              <a:buFont typeface="Arial" panose="020B0604020202020204" pitchFamily="34" charset="0"/>
              <a:buChar char="•"/>
            </a:pPr>
            <a:endParaRPr lang="en-US" sz="2000" dirty="0">
              <a:latin typeface="Avenir" panose="02000503020000020003" pitchFamily="2" charset="0"/>
            </a:endParaRPr>
          </a:p>
          <a:p>
            <a:pPr marL="342900" indent="-342900" algn="just">
              <a:buFont typeface="Arial" panose="020B0604020202020204" pitchFamily="34" charset="0"/>
              <a:buChar char="•"/>
            </a:pPr>
            <a:r>
              <a:rPr lang="en-US" sz="2000" b="1" dirty="0">
                <a:latin typeface="Avenir" panose="02000503020000020003" pitchFamily="2" charset="0"/>
              </a:rPr>
              <a:t>Presentation</a:t>
            </a:r>
            <a:r>
              <a:rPr lang="en-US" sz="2000" dirty="0">
                <a:latin typeface="Avenir" panose="02000503020000020003" pitchFamily="2" charset="0"/>
              </a:rPr>
              <a:t>: Last but not least, we are presenting our results in the form of scientific papers, talks at conferences, and posters like this one!</a:t>
            </a:r>
          </a:p>
        </p:txBody>
      </p:sp>
      <p:sp>
        <p:nvSpPr>
          <p:cNvPr id="71" name="Freeform 3">
            <a:extLst>
              <a:ext uri="{FF2B5EF4-FFF2-40B4-BE49-F238E27FC236}">
                <a16:creationId xmlns:a16="http://schemas.microsoft.com/office/drawing/2014/main" id="{13B32E40-B58F-5162-DC8A-80BD67BF30DF}"/>
              </a:ext>
            </a:extLst>
          </p:cNvPr>
          <p:cNvSpPr/>
          <p:nvPr/>
        </p:nvSpPr>
        <p:spPr>
          <a:xfrm>
            <a:off x="171000" y="30229401"/>
            <a:ext cx="20479476" cy="702258"/>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HPS in action</a:t>
            </a:r>
            <a:endParaRPr lang="zh-CN" altLang="en-US" sz="3600" b="1" dirty="0">
              <a:latin typeface="Avenir" panose="02000503020000020003" pitchFamily="2" charset="0"/>
            </a:endParaRPr>
          </a:p>
        </p:txBody>
      </p:sp>
      <p:pic>
        <p:nvPicPr>
          <p:cNvPr id="80" name="Picture 79">
            <a:extLst>
              <a:ext uri="{FF2B5EF4-FFF2-40B4-BE49-F238E27FC236}">
                <a16:creationId xmlns:a16="http://schemas.microsoft.com/office/drawing/2014/main" id="{30A7E433-E30F-5856-2D22-F6D0AA44656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3726" y="31174499"/>
            <a:ext cx="13559124" cy="7036079"/>
          </a:xfrm>
          <a:prstGeom prst="rect">
            <a:avLst/>
          </a:prstGeom>
        </p:spPr>
      </p:pic>
      <p:sp>
        <p:nvSpPr>
          <p:cNvPr id="81" name="TextBox 80">
            <a:extLst>
              <a:ext uri="{FF2B5EF4-FFF2-40B4-BE49-F238E27FC236}">
                <a16:creationId xmlns:a16="http://schemas.microsoft.com/office/drawing/2014/main" id="{7671D57F-56B5-EA58-3245-D08D4FB130F3}"/>
              </a:ext>
            </a:extLst>
          </p:cNvPr>
          <p:cNvSpPr txBox="1"/>
          <p:nvPr/>
        </p:nvSpPr>
        <p:spPr>
          <a:xfrm>
            <a:off x="339736" y="38516416"/>
            <a:ext cx="13649314" cy="4093428"/>
          </a:xfrm>
          <a:prstGeom prst="rect">
            <a:avLst/>
          </a:prstGeom>
          <a:noFill/>
        </p:spPr>
        <p:txBody>
          <a:bodyPr wrap="square" rtlCol="0">
            <a:spAutoFit/>
          </a:bodyPr>
          <a:lstStyle/>
          <a:p>
            <a:pPr algn="just"/>
            <a:r>
              <a:rPr lang="en-US" sz="2000" b="1" dirty="0">
                <a:latin typeface="Avenir" panose="02000503020000020003" pitchFamily="2" charset="0"/>
              </a:rPr>
              <a:t>Did we see a Heavy Photon or something else? </a:t>
            </a:r>
            <a:r>
              <a:rPr lang="en-US" sz="2000" dirty="0">
                <a:latin typeface="Avenir" panose="02000503020000020003" pitchFamily="2" charset="0"/>
              </a:rPr>
              <a:t>-- This is the central question of our analysis. From our theory, we predict the behavior of the Heavy Photon. When we see an event that matches our expectations, we call this a `signal’.	</a:t>
            </a:r>
          </a:p>
          <a:p>
            <a:pPr algn="just"/>
            <a:endParaRPr lang="en-US" sz="2000" dirty="0">
              <a:latin typeface="Avenir" panose="02000503020000020003" pitchFamily="2" charset="0"/>
            </a:endParaRPr>
          </a:p>
          <a:p>
            <a:pPr algn="just"/>
            <a:r>
              <a:rPr lang="en-US" sz="2000" dirty="0">
                <a:latin typeface="Avenir" panose="02000503020000020003" pitchFamily="2" charset="0"/>
              </a:rPr>
              <a:t>It can be very tricky to distinguish between signal and background events. Thankfully, we know that we can describe our background by another theory called Quantum Electrodynamics (QED). This well-established theory tells us how many background events we expect. If the Heavy Photon exists, we will count more events at a certain energy, as illustrated in the top graphic on the right.</a:t>
            </a:r>
          </a:p>
          <a:p>
            <a:pPr algn="just"/>
            <a:endParaRPr lang="en-US" sz="2000" dirty="0">
              <a:latin typeface="Avenir" panose="02000503020000020003" pitchFamily="2" charset="0"/>
            </a:endParaRPr>
          </a:p>
          <a:p>
            <a:pPr algn="just"/>
            <a:r>
              <a:rPr lang="en-US" sz="2000" dirty="0">
                <a:latin typeface="Avenir" panose="02000503020000020003" pitchFamily="2" charset="0"/>
              </a:rPr>
              <a:t>Another method is to look at the common origin of the electron and positron tracks, the so-called vertex position. We expect that all background events originate from the target. The Heavy Photon events on the other hand can have a `displaced vertex' that lies behind the target as seen from the direction of the beam. This is illustrated in the lower panel on the right.</a:t>
            </a:r>
          </a:p>
        </p:txBody>
      </p:sp>
      <p:pic>
        <p:nvPicPr>
          <p:cNvPr id="84" name="Picture 83" descr="A graph of a graph with text and images&#10;&#10;Description automatically generated with medium confidence">
            <a:extLst>
              <a:ext uri="{FF2B5EF4-FFF2-40B4-BE49-F238E27FC236}">
                <a16:creationId xmlns:a16="http://schemas.microsoft.com/office/drawing/2014/main" id="{F1A2B9CB-D1E5-DD98-D57D-5BD8CEF3B7F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446250" y="37705364"/>
            <a:ext cx="6400800" cy="5073774"/>
          </a:xfrm>
          <a:prstGeom prst="rect">
            <a:avLst/>
          </a:prstGeom>
        </p:spPr>
      </p:pic>
      <p:sp>
        <p:nvSpPr>
          <p:cNvPr id="86" name="TextBox 85">
            <a:extLst>
              <a:ext uri="{FF2B5EF4-FFF2-40B4-BE49-F238E27FC236}">
                <a16:creationId xmlns:a16="http://schemas.microsoft.com/office/drawing/2014/main" id="{08DDA32C-AFCE-4E2D-4345-E3C4BADD4FAB}"/>
              </a:ext>
            </a:extLst>
          </p:cNvPr>
          <p:cNvSpPr txBox="1"/>
          <p:nvPr/>
        </p:nvSpPr>
        <p:spPr>
          <a:xfrm>
            <a:off x="14446250" y="31725099"/>
            <a:ext cx="6204226" cy="4708981"/>
          </a:xfrm>
          <a:prstGeom prst="rect">
            <a:avLst/>
          </a:prstGeom>
          <a:noFill/>
        </p:spPr>
        <p:txBody>
          <a:bodyPr wrap="square" rtlCol="0">
            <a:spAutoFit/>
          </a:bodyPr>
          <a:lstStyle/>
          <a:p>
            <a:pPr algn="just"/>
            <a:r>
              <a:rPr lang="en-US" sz="2000" b="1" dirty="0">
                <a:latin typeface="Avenir" panose="02000503020000020003" pitchFamily="2" charset="0"/>
              </a:rPr>
              <a:t>What happens in the HPS detector when we run our experiment? </a:t>
            </a:r>
          </a:p>
          <a:p>
            <a:pPr algn="just"/>
            <a:endParaRPr lang="en-US" sz="2000" b="1" dirty="0">
              <a:latin typeface="Avenir" panose="02000503020000020003" pitchFamily="2" charset="0"/>
            </a:endParaRPr>
          </a:p>
          <a:p>
            <a:pPr algn="just"/>
            <a:r>
              <a:rPr lang="en-US" sz="2000" dirty="0">
                <a:latin typeface="Avenir" panose="02000503020000020003" pitchFamily="2" charset="0"/>
              </a:rPr>
              <a:t>A Heavy Photon (A', purple line) is created at the target and decays into an electron and a positron (blue lines) which travel through the detector. The SVT registers where each particle passes through its layers (blue marks). This is how we reconstruct the paths of the particles. When the electron and positron hit the ECAL, they generate small amounts of light (blue ellipses). The measured light tells us how much energy the particles have and where it hit the ECAL. Putting all this together, we have enough information to understand the physical process at the target.</a:t>
            </a:r>
          </a:p>
        </p:txBody>
      </p:sp>
      <p:sp>
        <p:nvSpPr>
          <p:cNvPr id="87" name="Freeform 3">
            <a:extLst>
              <a:ext uri="{FF2B5EF4-FFF2-40B4-BE49-F238E27FC236}">
                <a16:creationId xmlns:a16="http://schemas.microsoft.com/office/drawing/2014/main" id="{3DA99D2E-5FA4-87F6-EB31-AFCB65782FF5}"/>
              </a:ext>
            </a:extLst>
          </p:cNvPr>
          <p:cNvSpPr/>
          <p:nvPr/>
        </p:nvSpPr>
        <p:spPr>
          <a:xfrm>
            <a:off x="20815300" y="30229401"/>
            <a:ext cx="9285520" cy="702258"/>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Results</a:t>
            </a:r>
            <a:endParaRPr lang="zh-CN" altLang="en-US" sz="3600" b="1" dirty="0">
              <a:latin typeface="Avenir" panose="02000503020000020003" pitchFamily="2" charset="0"/>
            </a:endParaRPr>
          </a:p>
        </p:txBody>
      </p:sp>
      <p:pic>
        <p:nvPicPr>
          <p:cNvPr id="89" name="Picture 88" descr="A graph with writing on it&#10;&#10;Description automatically generated">
            <a:extLst>
              <a:ext uri="{FF2B5EF4-FFF2-40B4-BE49-F238E27FC236}">
                <a16:creationId xmlns:a16="http://schemas.microsoft.com/office/drawing/2014/main" id="{C112BD6A-EA6E-890A-9AEB-ED45B6F744B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661111" y="30905739"/>
            <a:ext cx="9435455" cy="9020511"/>
          </a:xfrm>
          <a:prstGeom prst="rect">
            <a:avLst/>
          </a:prstGeom>
        </p:spPr>
      </p:pic>
      <p:sp>
        <p:nvSpPr>
          <p:cNvPr id="90" name="TextBox 89">
            <a:extLst>
              <a:ext uri="{FF2B5EF4-FFF2-40B4-BE49-F238E27FC236}">
                <a16:creationId xmlns:a16="http://schemas.microsoft.com/office/drawing/2014/main" id="{5E5EEFFF-76B8-DEA8-D445-4241512B7888}"/>
              </a:ext>
            </a:extLst>
          </p:cNvPr>
          <p:cNvSpPr txBox="1"/>
          <p:nvPr/>
        </p:nvSpPr>
        <p:spPr>
          <a:xfrm>
            <a:off x="21304250" y="39979768"/>
            <a:ext cx="8863233" cy="2554545"/>
          </a:xfrm>
          <a:prstGeom prst="rect">
            <a:avLst/>
          </a:prstGeom>
          <a:noFill/>
        </p:spPr>
        <p:txBody>
          <a:bodyPr wrap="square" rtlCol="0">
            <a:spAutoFit/>
          </a:bodyPr>
          <a:lstStyle/>
          <a:p>
            <a:pPr algn="just"/>
            <a:r>
              <a:rPr lang="en-US" sz="2000" dirty="0">
                <a:latin typeface="Avenir" panose="02000503020000020003" pitchFamily="2" charset="0"/>
              </a:rPr>
              <a:t>So far, we haven't found the Heavy Photon. But that doesn't mean that we didn't learn anything in the process! Going through different combinations of masses and interaction strengths of the Heavy Photon with particles like electrons and positrons, we can exclude regions of the `parameter space' for which we don't see a signal in our data. This gives us a so-called `exclusion plot' that highlights masses and interaction strengths for which we didn't find the Heavy Photon. Many experiments besides HPS are searching for Heavy Photons. Hopefully, someone will find it soon!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2214</TotalTime>
  <Words>1216</Words>
  <Application>Microsoft Macintosh PowerPoint</Application>
  <PresentationFormat>Custom</PresentationFormat>
  <Paragraphs>57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Avenir</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306</cp:revision>
  <cp:lastPrinted>2018-04-25T20:58:51Z</cp:lastPrinted>
  <dcterms:created xsi:type="dcterms:W3CDTF">2006-08-16T00:00:00Z</dcterms:created>
  <dcterms:modified xsi:type="dcterms:W3CDTF">2024-05-31T20:39:07Z</dcterms:modified>
</cp:coreProperties>
</file>